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wmf" ContentType="image/x-wmf"/>
  <Override PartName="/ppt/embeddings/Microsoft_Equation2.bin" ContentType="application/vnd.openxmlformats-officedocument.oleObject"/>
  <Override PartName="/ppt/embeddings/Microsoft_Equation4.bin" ContentType="application/vnd.openxmlformats-officedocument.oleObject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embeddings/Microsoft_Equation5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Equation1.bin" ContentType="application/vnd.openxmlformats-officedocument.oleObject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embeddings/Microsoft_Equation6.bin" ContentType="application/vnd.openxmlformats-officedocument.oleObject"/>
  <Default Extension="rels" ContentType="application/vnd.openxmlformats-package.relationships+xml"/>
  <Override PartName="/ppt/slides/slide9.xml" ContentType="application/vnd.openxmlformats-officedocument.presentationml.slide+xml"/>
  <Override PartName="/ppt/embeddings/Microsoft_Equation3.bin" ContentType="application/vnd.openxmlformats-officedocument.oleObject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3" r:id="rId6"/>
    <p:sldId id="264" r:id="rId7"/>
    <p:sldId id="260" r:id="rId8"/>
    <p:sldId id="261" r:id="rId9"/>
    <p:sldId id="258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144" y="-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presProps" Target="presProps.xml"/><Relationship Id="rId4" Type="http://schemas.openxmlformats.org/officeDocument/2006/relationships/slide" Target="slides/slide3.xml"/><Relationship Id="rId26" Type="http://schemas.openxmlformats.org/officeDocument/2006/relationships/tableStyles" Target="tableStyle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printerSettings" Target="printerSettings/printerSettings1.bin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2F416A-846D-4B34-96D9-DAF64D3FC719}" type="datetime1">
              <a:rPr lang="en-US"/>
              <a:pPr/>
              <a:t>3/13/09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ED8BC-C9A4-4952-BF59-3DCF19350D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38D330-51D5-462A-B381-83ECF6152062}" type="datetime1">
              <a:rPr lang="en-US"/>
              <a:pPr/>
              <a:t>3/13/09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08B83-E3D1-42F0-BDAE-5B4D1A47D1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F5C65E-C37E-48DC-A307-DEEF283B43D2}" type="datetime1">
              <a:rPr lang="en-US"/>
              <a:pPr/>
              <a:t>3/13/09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B6877-08C4-47E2-8AB6-75D08EA8FC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99CFB4-6344-4310-BFB4-0F84C9F9CDBF}" type="datetime1">
              <a:rPr lang="en-US"/>
              <a:pPr/>
              <a:t>3/13/09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B08FB-5548-4D9D-98A7-11B2DC41A8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278EC2-CBB8-47CD-B6D9-89C4704B25DF}" type="datetime1">
              <a:rPr lang="en-US"/>
              <a:pPr/>
              <a:t>3/13/09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5FA3E-A80C-4840-AD09-4538BBC888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8E0135-231F-4E30-90E6-9ABF307AD40C}" type="datetime1">
              <a:rPr lang="en-US"/>
              <a:pPr/>
              <a:t>3/13/09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37979-5585-4614-AA17-416812C3CB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95DC76-5542-4FF3-B703-9D69F4730811}" type="datetime1">
              <a:rPr lang="en-US"/>
              <a:pPr/>
              <a:t>3/13/09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1588C-CCA8-4C20-8AA5-5CC1E9B593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F4259D-211B-44C1-95B0-8DD5115899BC}" type="datetime1">
              <a:rPr lang="en-US"/>
              <a:pPr/>
              <a:t>3/13/09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0D774-C968-45B7-B9E6-712F37B063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989A8E-DDBD-443D-BF98-810A2210299B}" type="datetime1">
              <a:rPr lang="en-US"/>
              <a:pPr/>
              <a:t>3/13/09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00BAD-F082-48B4-8140-E16D0F77DF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4904B3-1A96-4685-B2A6-F3549EDE6452}" type="datetime1">
              <a:rPr lang="en-US"/>
              <a:pPr/>
              <a:t>3/13/09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92ECF-586A-4E1B-AC17-2E218C829B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72386A-C218-48BD-8E51-9EF155FC1C03}" type="datetime1">
              <a:rPr lang="en-US"/>
              <a:pPr/>
              <a:t>3/13/09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757C7-F292-4DB2-A4CB-F46A0E9B47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C02343C0-144C-4CB1-83DC-CC47A0ECEDA6}" type="datetime1">
              <a:rPr lang="en-US"/>
              <a:pPr/>
              <a:t>3/13/09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05E60230-5655-4B1B-B366-A7C07FB6A45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Microsoft_Equation3.bin"/><Relationship Id="rId4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5" Type="http://schemas.openxmlformats.org/officeDocument/2006/relationships/oleObject" Target="../embeddings/Microsoft_Equation2.bin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4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5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5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6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5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6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26352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Yicheng Tu,</a:t>
            </a:r>
            <a:r>
              <a:rPr lang="en-US" sz="2400" baseline="30000" dirty="0" smtClean="0">
                <a:solidFill>
                  <a:schemeClr val="tx1"/>
                </a:solidFill>
              </a:rPr>
              <a:t>§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Shaoping</a:t>
            </a:r>
            <a:r>
              <a:rPr lang="en-US" sz="2800" dirty="0" smtClean="0">
                <a:solidFill>
                  <a:schemeClr val="tx1"/>
                </a:solidFill>
              </a:rPr>
              <a:t> Chen,</a:t>
            </a:r>
            <a:r>
              <a:rPr lang="en-US" sz="2400" baseline="30000" dirty="0" smtClean="0">
                <a:solidFill>
                  <a:schemeClr val="tx1"/>
                </a:solidFill>
              </a:rPr>
              <a:t>§¥</a:t>
            </a:r>
            <a:r>
              <a:rPr lang="en-US" sz="2200" dirty="0" smtClean="0">
                <a:solidFill>
                  <a:schemeClr val="tx1"/>
                </a:solidFill>
              </a:rPr>
              <a:t> and </a:t>
            </a:r>
            <a:r>
              <a:rPr lang="en-US" sz="2800" dirty="0" err="1" smtClean="0">
                <a:solidFill>
                  <a:schemeClr val="tx1"/>
                </a:solidFill>
              </a:rPr>
              <a:t>Sagar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Pandit</a:t>
            </a:r>
            <a:r>
              <a:rPr lang="en-US" sz="2800" baseline="30000" dirty="0" smtClean="0">
                <a:solidFill>
                  <a:schemeClr val="tx1"/>
                </a:solidFill>
              </a:rPr>
              <a:t>§</a:t>
            </a:r>
            <a:endParaRPr lang="en-US" sz="28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§ University of South Florida, Tampa, Florida, USA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¥ Wuhan University of Technology, Wuhan, Hubei, China</a:t>
            </a:r>
          </a:p>
          <a:p>
            <a:pPr eaLnBrk="1" hangingPunct="1">
              <a:lnSpc>
                <a:spcPct val="80000"/>
              </a:lnSpc>
            </a:pPr>
            <a:endParaRPr lang="en-US" sz="2200" dirty="0" smtClean="0">
              <a:solidFill>
                <a:srgbClr val="898989"/>
              </a:solidFill>
            </a:endParaRPr>
          </a:p>
        </p:txBody>
      </p:sp>
      <p:sp>
        <p:nvSpPr>
          <p:cNvPr id="13316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Computing Distance Histograms Efficiently in Scientific Databases</a:t>
            </a:r>
          </a:p>
        </p:txBody>
      </p:sp>
      <p:pic>
        <p:nvPicPr>
          <p:cNvPr id="2" name="Picture 4" descr="Y:\Pub\Posters\Poster_ions.pages\USF2clr.vert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5029200"/>
            <a:ext cx="167640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5029200"/>
            <a:ext cx="1219200" cy="116560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 rot="10800000">
            <a:off x="6508750" y="762000"/>
            <a:ext cx="26352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Easily, we have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Theorem 1</a:t>
            </a:r>
            <a:r>
              <a:rPr lang="en-US" dirty="0" smtClean="0"/>
              <a:t>: Let </a:t>
            </a:r>
            <a:r>
              <a:rPr lang="en-US" i="1" dirty="0" smtClean="0"/>
              <a:t>d</a:t>
            </a:r>
            <a:r>
              <a:rPr lang="en-US" dirty="0" smtClean="0"/>
              <a:t> be the dimension of data, then time spent on resolving nodes in DM-SDH is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Theorem 2</a:t>
            </a:r>
            <a:r>
              <a:rPr lang="en-US" dirty="0" smtClean="0"/>
              <a:t>: time spent on calculating distances of atoms in leaf nodes that are not resolvable is also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p:oleObj spid="_x0000_s22530" name="Equation" r:id="rId4" imgW="914400" imgH="21564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657600" y="2819400"/>
          <a:ext cx="1295400" cy="946638"/>
        </p:xfrm>
        <a:graphic>
          <a:graphicData uri="http://schemas.openxmlformats.org/presentationml/2006/ole">
            <p:oleObj spid="_x0000_s22531" name="Equation" r:id="rId5" imgW="660240" imgH="482400" progId="Equation.3">
              <p:embed/>
            </p:oleObj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3657600" y="5105400"/>
          <a:ext cx="1295400" cy="946638"/>
        </p:xfrm>
        <a:graphic>
          <a:graphicData uri="http://schemas.openxmlformats.org/presentationml/2006/ole">
            <p:oleObj spid="_x0000_s22532" name="Equation" r:id="rId6" imgW="66024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 rot="10800000">
            <a:off x="6508750" y="762000"/>
            <a:ext cx="26352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Therefore,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86199"/>
          </a:xfrm>
        </p:spPr>
        <p:txBody>
          <a:bodyPr/>
          <a:lstStyle/>
          <a:p>
            <a:pPr marL="514350" indent="-514350">
              <a:buNone/>
            </a:pPr>
            <a:r>
              <a:rPr lang="en-US" b="1" dirty="0" smtClean="0"/>
              <a:t>Theorem 3</a:t>
            </a:r>
            <a:r>
              <a:rPr lang="en-US" dirty="0" smtClean="0"/>
              <a:t>: time complexity of DM-SDH is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914400" lvl="1" indent="-514350"/>
            <a:r>
              <a:rPr lang="en-US" dirty="0" smtClean="0"/>
              <a:t>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baseline="30000" dirty="0" smtClean="0"/>
              <a:t>1.5</a:t>
            </a:r>
            <a:r>
              <a:rPr lang="en-US" dirty="0" smtClean="0"/>
              <a:t>) for 2D data</a:t>
            </a:r>
          </a:p>
          <a:p>
            <a:pPr marL="914400" lvl="1" indent="-514350"/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baseline="30000" dirty="0" smtClean="0"/>
              <a:t>1.667</a:t>
            </a:r>
            <a:r>
              <a:rPr lang="en-US" dirty="0" smtClean="0"/>
              <a:t>) for 3D data</a:t>
            </a:r>
          </a:p>
          <a:p>
            <a:pPr marL="914400" lvl="1" indent="-514350"/>
            <a:r>
              <a:rPr lang="en-US" dirty="0" smtClean="0"/>
              <a:t>Theorem holds true for all reasonably distributed data (most scientific data fall into this category) </a:t>
            </a:r>
            <a:endParaRPr lang="en-US" dirty="0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3581400" y="2362200"/>
          <a:ext cx="1600200" cy="1168774"/>
        </p:xfrm>
        <a:graphic>
          <a:graphicData uri="http://schemas.openxmlformats.org/presentationml/2006/ole">
            <p:oleObj spid="_x0000_s23554" name="Equation" r:id="rId4" imgW="66024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 rot="10800000">
            <a:off x="6508750" y="762000"/>
            <a:ext cx="26352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verification (2D data)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52600"/>
            <a:ext cx="8231754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 rot="10800000">
            <a:off x="6508750" y="762000"/>
            <a:ext cx="26352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verification (3D data)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52600"/>
            <a:ext cx="8401050" cy="3760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 rot="10800000">
            <a:off x="6508750" y="762000"/>
            <a:ext cx="26352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Faster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baseline="30000" dirty="0" smtClean="0"/>
              <a:t>1.667</a:t>
            </a:r>
            <a:r>
              <a:rPr lang="en-US" dirty="0" smtClean="0"/>
              <a:t>) not good enough for large </a:t>
            </a:r>
            <a:r>
              <a:rPr lang="en-US" i="1" dirty="0" smtClean="0"/>
              <a:t>N</a:t>
            </a:r>
            <a:r>
              <a:rPr lang="en-US" dirty="0" smtClean="0"/>
              <a:t>?</a:t>
            </a:r>
          </a:p>
          <a:p>
            <a:r>
              <a:rPr lang="en-US" dirty="0" smtClean="0"/>
              <a:t>Our solution: approximate algorithms based on our analytical model</a:t>
            </a:r>
          </a:p>
          <a:p>
            <a:pPr lvl="1"/>
            <a:r>
              <a:rPr lang="en-US" i="1" dirty="0" smtClean="0"/>
              <a:t>Time</a:t>
            </a:r>
            <a:r>
              <a:rPr lang="en-US" dirty="0" smtClean="0"/>
              <a:t>: Stop before we reach the leaf nodes</a:t>
            </a:r>
          </a:p>
          <a:p>
            <a:pPr lvl="1"/>
            <a:r>
              <a:rPr lang="en-US" i="1" dirty="0" smtClean="0"/>
              <a:t>Approximation</a:t>
            </a:r>
            <a:r>
              <a:rPr lang="en-US" dirty="0" smtClean="0"/>
              <a:t>: for irresolvable nodes, distribute the distance counts into the overlapping buckets heuristically </a:t>
            </a:r>
          </a:p>
          <a:p>
            <a:pPr lvl="1"/>
            <a:r>
              <a:rPr lang="en-US" i="1" dirty="0" smtClean="0"/>
              <a:t>Correctness</a:t>
            </a:r>
            <a:r>
              <a:rPr lang="en-US" dirty="0" smtClean="0"/>
              <a:t>: consult the table we generate from the model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 rot="10800000">
            <a:off x="6508750" y="762000"/>
            <a:ext cx="26352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our geometric model says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724400"/>
            <a:ext cx="8229600" cy="1477963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Example: under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dirty="0" smtClean="0"/>
              <a:t> = 128, for a correctness guarantee of 97%, we have </a:t>
            </a:r>
            <a:r>
              <a:rPr lang="en-US" sz="2800" i="1" dirty="0" smtClean="0"/>
              <a:t>m</a:t>
            </a:r>
            <a:r>
              <a:rPr lang="en-US" sz="2800" dirty="0" smtClean="0"/>
              <a:t>=5, i.e., only need to visit 5 levels of the tree (starting from M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199" y="1371600"/>
            <a:ext cx="6508921" cy="32766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tx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 rot="10800000">
            <a:off x="6508750" y="762000"/>
            <a:ext cx="26352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time is needed?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Given an error bound </a:t>
            </a:r>
            <a:r>
              <a:rPr lang="az-Cyrl-AZ" i="1" dirty="0" smtClean="0"/>
              <a:t>Є</a:t>
            </a:r>
            <a:r>
              <a:rPr lang="en-US" i="1" dirty="0" smtClean="0"/>
              <a:t>, </a:t>
            </a:r>
            <a:r>
              <a:rPr lang="en-US" dirty="0" smtClean="0"/>
              <a:t>number of level to visit </a:t>
            </a:r>
            <a:r>
              <a:rPr lang="en-US" i="1" dirty="0" smtClean="0"/>
              <a:t>is </a:t>
            </a:r>
          </a:p>
          <a:p>
            <a:r>
              <a:rPr lang="en-US" dirty="0" smtClean="0"/>
              <a:t>No time will be spent on distance calculation</a:t>
            </a:r>
          </a:p>
          <a:p>
            <a:r>
              <a:rPr lang="en-US" dirty="0" smtClean="0"/>
              <a:t>Time to resolve nodes in the tree is 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where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/>
              <a:t> is the number of node pairs in </a:t>
            </a:r>
            <a:r>
              <a:rPr lang="en-US" i="1" dirty="0" smtClean="0"/>
              <a:t>M</a:t>
            </a:r>
            <a:r>
              <a:rPr lang="en-US" baseline="-25000" dirty="0" smtClean="0"/>
              <a:t>0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i="1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133600" y="1905000"/>
          <a:ext cx="838200" cy="697923"/>
        </p:xfrm>
        <a:graphic>
          <a:graphicData uri="http://schemas.openxmlformats.org/presentationml/2006/ole">
            <p:oleObj spid="_x0000_s27650" name="Equation" r:id="rId4" imgW="558720" imgH="393480" progId="Equation.3">
              <p:embed/>
            </p:oleObj>
          </a:graphicData>
        </a:graphic>
      </p:graphicFrame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3733800"/>
            <a:ext cx="6715125" cy="11811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219200" y="56388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time is independent to system size </a:t>
            </a:r>
            <a:r>
              <a:rPr lang="en-US" sz="2400" i="1" dirty="0" smtClean="0"/>
              <a:t>N</a:t>
            </a:r>
            <a:r>
              <a:rPr lang="en-US" sz="2400" dirty="0" smtClean="0"/>
              <a:t> 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 rot="10800000">
            <a:off x="6508750" y="762000"/>
            <a:ext cx="26352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Irresolvable 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resolvable = range of distances overlaps with multiple buckets</a:t>
            </a:r>
          </a:p>
          <a:p>
            <a:r>
              <a:rPr lang="en-US" dirty="0" smtClean="0"/>
              <a:t>Make a guess in distrusting the distance counts into these buckets</a:t>
            </a:r>
          </a:p>
          <a:p>
            <a:r>
              <a:rPr lang="en-US" dirty="0" smtClean="0"/>
              <a:t>Several heuristics: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Left(right)most only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Even distribution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Proportional distribution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181600" y="4953000"/>
            <a:ext cx="3505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6020594" y="5104606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7392194" y="5104606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81600" y="5029200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bucket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dirty="0"/>
              <a:t> </a:t>
            </a:r>
            <a:r>
              <a:rPr lang="en-US" sz="1600" dirty="0" smtClean="0"/>
              <a:t>      bucket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dirty="0" smtClean="0"/>
              <a:t>+1      bucket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dirty="0" smtClean="0"/>
              <a:t>+2</a:t>
            </a:r>
            <a:endParaRPr lang="en-US" sz="16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715000" y="4343400"/>
            <a:ext cx="2133600" cy="1588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5334000" y="4572000"/>
            <a:ext cx="76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7467600" y="4572000"/>
            <a:ext cx="76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943600" y="39624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Distance range</a:t>
            </a:r>
            <a:endParaRPr lang="en-US" sz="1400" dirty="0"/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5868194" y="4647406"/>
            <a:ext cx="609600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7239794" y="4647406"/>
            <a:ext cx="609600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 rot="10800000">
            <a:off x="6508750" y="762000"/>
            <a:ext cx="26352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on approximate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57200" y="4495800"/>
          <a:ext cx="3200400" cy="1306818"/>
        </p:xfrm>
        <a:graphic>
          <a:graphicData uri="http://schemas.openxmlformats.org/presentationml/2006/ole">
            <p:oleObj spid="_x0000_s28679" name="Equation" r:id="rId4" imgW="1384200" imgH="67284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962400" y="4724400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  <a:cs typeface="Arial" pitchFamily="34" charset="0"/>
              </a:rPr>
              <a:t>where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/>
              <a:t>: count of bucket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 the correct histogram</a:t>
            </a:r>
          </a:p>
          <a:p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h’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/>
              <a:t> : count of bucket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 the obtained histogram  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1676400"/>
            <a:ext cx="7543800" cy="2659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 rot="10800000">
            <a:off x="6508750" y="762000"/>
            <a:ext cx="26352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The error bound given by consulting the table is loose</a:t>
            </a:r>
          </a:p>
          <a:p>
            <a:pPr lvl="1"/>
            <a:r>
              <a:rPr lang="en-US" dirty="0" smtClean="0">
                <a:cs typeface="Arial" pitchFamily="34" charset="0"/>
              </a:rPr>
              <a:t>Our heuristics work well </a:t>
            </a:r>
            <a:r>
              <a:rPr lang="en-US" dirty="0" smtClean="0">
                <a:cs typeface="Arial" pitchFamily="34" charset="0"/>
                <a:sym typeface="Wingdings" pitchFamily="2" charset="2"/>
              </a:rPr>
              <a:t> much of the 1-</a:t>
            </a:r>
            <a:r>
              <a:rPr lang="az-Cyrl-AZ" i="1" dirty="0" smtClean="0">
                <a:cs typeface="Arial" pitchFamily="34" charset="0"/>
                <a:sym typeface="Wingdings" pitchFamily="2" charset="2"/>
              </a:rPr>
              <a:t>Є</a:t>
            </a:r>
            <a:r>
              <a:rPr lang="en-US" i="1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en-US" dirty="0" smtClean="0">
                <a:cs typeface="Arial" pitchFamily="34" charset="0"/>
                <a:sym typeface="Wingdings" pitchFamily="2" charset="2"/>
              </a:rPr>
              <a:t>distances will be placed into the right bucket</a:t>
            </a:r>
          </a:p>
          <a:p>
            <a:pPr lvl="1"/>
            <a:r>
              <a:rPr lang="en-US" dirty="0" smtClean="0">
                <a:cs typeface="Arial" pitchFamily="34" charset="0"/>
                <a:sym typeface="Wingdings" pitchFamily="2" charset="2"/>
              </a:rPr>
              <a:t>What’s the tight bound?</a:t>
            </a:r>
          </a:p>
          <a:p>
            <a:r>
              <a:rPr lang="en-US" dirty="0" smtClean="0">
                <a:cs typeface="Arial" pitchFamily="34" charset="0"/>
                <a:sym typeface="Wingdings" pitchFamily="2" charset="2"/>
              </a:rPr>
              <a:t>Continuous SDH query processing</a:t>
            </a:r>
          </a:p>
          <a:p>
            <a:pPr lvl="1"/>
            <a:r>
              <a:rPr lang="en-US" dirty="0" smtClean="0">
                <a:cs typeface="Arial" pitchFamily="34" charset="0"/>
                <a:sym typeface="Wingdings" pitchFamily="2" charset="2"/>
              </a:rPr>
              <a:t>SDH is often computed for a (large) number of consecutive frames</a:t>
            </a:r>
          </a:p>
          <a:p>
            <a:pPr lvl="1"/>
            <a:r>
              <a:rPr lang="en-US" dirty="0" smtClean="0">
                <a:cs typeface="Arial" pitchFamily="34" charset="0"/>
              </a:rPr>
              <a:t>Save time by taking advantage of redundancy among neighboring frames</a:t>
            </a:r>
            <a:endParaRPr lang="en-US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 rot="10800000">
            <a:off x="6508750" y="762000"/>
            <a:ext cx="26352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Particle simulations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Major tool in computational sciences</a:t>
            </a:r>
          </a:p>
          <a:p>
            <a:pPr eaLnBrk="1" hangingPunct="1"/>
            <a:r>
              <a:rPr lang="en-US" dirty="0" smtClean="0"/>
              <a:t>Simulates a system of </a:t>
            </a:r>
            <a:r>
              <a:rPr lang="en-US" i="1" dirty="0" smtClean="0"/>
              <a:t>N</a:t>
            </a:r>
            <a:r>
              <a:rPr lang="en-US" dirty="0" smtClean="0"/>
              <a:t> entities behaving as classical particles</a:t>
            </a:r>
          </a:p>
          <a:p>
            <a:pPr lvl="1" eaLnBrk="1" hangingPunct="1"/>
            <a:r>
              <a:rPr lang="en-US" dirty="0" smtClean="0"/>
              <a:t>Atoms</a:t>
            </a:r>
          </a:p>
          <a:p>
            <a:pPr lvl="1" eaLnBrk="1" hangingPunct="1"/>
            <a:r>
              <a:rPr lang="en-US" dirty="0" smtClean="0"/>
              <a:t>Molecules</a:t>
            </a:r>
          </a:p>
          <a:p>
            <a:pPr lvl="1" eaLnBrk="1" hangingPunct="1"/>
            <a:r>
              <a:rPr lang="en-US" dirty="0" smtClean="0"/>
              <a:t> Stars</a:t>
            </a:r>
          </a:p>
          <a:p>
            <a:pPr lvl="1" eaLnBrk="1" hangingPunct="1"/>
            <a:r>
              <a:rPr lang="en-US" dirty="0" smtClean="0"/>
              <a:t>Galaxies</a:t>
            </a:r>
          </a:p>
          <a:p>
            <a:pPr eaLnBrk="1" hangingPunct="1"/>
            <a:r>
              <a:rPr lang="en-US" dirty="0" smtClean="0"/>
              <a:t>N is large (millions to billions)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 rot="10800000">
            <a:off x="6508750" y="762000"/>
            <a:ext cx="26352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sz="2800" dirty="0" smtClean="0"/>
              <a:t>The distance histogram is an important query in simulation databases</a:t>
            </a:r>
          </a:p>
          <a:p>
            <a:r>
              <a:rPr lang="en-US" sz="2800" dirty="0" smtClean="0"/>
              <a:t>We propose an algorithm based on a simple quad-tree-based data structure</a:t>
            </a:r>
          </a:p>
          <a:p>
            <a:r>
              <a:rPr lang="en-US" sz="2800" dirty="0" smtClean="0"/>
              <a:t>Analysis of the algorithm shows it outperforms the brute-force approach</a:t>
            </a:r>
          </a:p>
          <a:p>
            <a:r>
              <a:rPr lang="en-US" sz="2800" dirty="0" smtClean="0"/>
              <a:t>We develop an approximate algorithm with guaranteed error bound and very low time complexity</a:t>
            </a:r>
          </a:p>
          <a:p>
            <a:r>
              <a:rPr lang="en-US" sz="2800" dirty="0" smtClean="0"/>
              <a:t>Further investigations on the approximate algorithm may yield a more practical fast solution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Particle Simulation in 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 eaLnBrk="1" hangingPunct="1"/>
            <a:r>
              <a:rPr lang="en-US" dirty="0" smtClean="0"/>
              <a:t>Astronomy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Biology/chemistry – molecular simulation (MS)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15364" name="Picture 2" descr="http://www.virgo.dur.ac.uk/new/images/structure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133600"/>
            <a:ext cx="23812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 descr="http://www.virgo.dur.ac.uk/new/images/s2burst_baryo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21336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http://www.virgo.dur.ac.uk/new/images/dwarf_big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21336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4876800"/>
            <a:ext cx="2743200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4876800"/>
            <a:ext cx="2743200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7" descr="Y:\Pub\Posters\Health_day.pages\Syste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1800" y="4367213"/>
            <a:ext cx="1609725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657600" y="1524000"/>
            <a:ext cx="434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Photo source: http://www.virgo.dur.ac.uk/new/images/structure_4.jpg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 rot="10800000">
            <a:off x="6508750" y="762000"/>
            <a:ext cx="26352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Querying MS data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Point query is not very helpful</a:t>
            </a:r>
          </a:p>
          <a:p>
            <a:pPr eaLnBrk="1" hangingPunct="1"/>
            <a:r>
              <a:rPr lang="en-US" dirty="0" smtClean="0"/>
              <a:t>Analytical queries are the main stream</a:t>
            </a:r>
          </a:p>
          <a:p>
            <a:pPr lvl="1" eaLnBrk="1" hangingPunct="1"/>
            <a:r>
              <a:rPr lang="en-US" dirty="0" smtClean="0"/>
              <a:t>Aggregates are not enough</a:t>
            </a:r>
          </a:p>
          <a:p>
            <a:pPr lvl="1" eaLnBrk="1" hangingPunct="1"/>
            <a:r>
              <a:rPr lang="en-US" dirty="0" smtClean="0"/>
              <a:t>Some require </a:t>
            </a:r>
            <a:r>
              <a:rPr lang="en-US" dirty="0" err="1" smtClean="0"/>
              <a:t>superlinear</a:t>
            </a:r>
            <a:r>
              <a:rPr lang="en-US" dirty="0" smtClean="0"/>
              <a:t> processing time</a:t>
            </a:r>
          </a:p>
          <a:p>
            <a:pPr lvl="2" eaLnBrk="1" hangingPunct="1"/>
            <a:r>
              <a:rPr lang="en-US" dirty="0" smtClean="0"/>
              <a:t>The m-body correlation functions -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i="1" baseline="30000" dirty="0" smtClean="0"/>
              <a:t>m</a:t>
            </a:r>
            <a:r>
              <a:rPr lang="en-US" dirty="0" smtClean="0"/>
              <a:t>) computations if done in a brute-force way</a:t>
            </a:r>
          </a:p>
          <a:p>
            <a:pPr lvl="2" eaLnBrk="1" hangingPunct="1"/>
            <a:r>
              <a:rPr lang="en-US" dirty="0" smtClean="0"/>
              <a:t>We study spatial distance histograms (SDH) </a:t>
            </a:r>
          </a:p>
          <a:p>
            <a:pPr lvl="2" eaLnBrk="1" hangingPunct="1"/>
            <a:r>
              <a:rPr lang="en-US" dirty="0" smtClean="0"/>
              <a:t>SDH is critical for analyzing key system states</a:t>
            </a:r>
          </a:p>
          <a:p>
            <a:pPr lvl="2" eaLnBrk="1" hangingPunct="1"/>
            <a:r>
              <a:rPr lang="en-US" dirty="0" smtClean="0"/>
              <a:t>SDH is a 2-body correlation - can we beat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i="1" baseline="30000" dirty="0" smtClean="0"/>
              <a:t>2</a:t>
            </a:r>
            <a:r>
              <a:rPr lang="en-US" dirty="0" smtClean="0"/>
              <a:t>)? 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 rot="10800000">
            <a:off x="6508750" y="762000"/>
            <a:ext cx="26352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Problem Statement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Given coordinates of </a:t>
            </a:r>
            <a:r>
              <a:rPr lang="en-US" i="1" dirty="0" smtClean="0"/>
              <a:t>N</a:t>
            </a:r>
            <a:r>
              <a:rPr lang="en-US" dirty="0" smtClean="0"/>
              <a:t> points, draw a histogram of all </a:t>
            </a:r>
            <a:r>
              <a:rPr lang="en-US" dirty="0" err="1" smtClean="0"/>
              <a:t>pairwise</a:t>
            </a:r>
            <a:r>
              <a:rPr lang="en-US" dirty="0" smtClean="0"/>
              <a:t> distances</a:t>
            </a:r>
          </a:p>
          <a:p>
            <a:pPr lvl="1" eaLnBrk="1" hangingPunct="1"/>
            <a:r>
              <a:rPr lang="en-US" dirty="0" smtClean="0"/>
              <a:t>Total distance counts will be N(N-1)/2</a:t>
            </a:r>
          </a:p>
          <a:p>
            <a:pPr eaLnBrk="1" hangingPunct="1"/>
            <a:r>
              <a:rPr lang="en-US" dirty="0" smtClean="0"/>
              <a:t>We focus on the standard SDH</a:t>
            </a:r>
          </a:p>
          <a:p>
            <a:pPr lvl="1" eaLnBrk="1" hangingPunct="1"/>
            <a:r>
              <a:rPr lang="en-US" dirty="0" smtClean="0"/>
              <a:t>Domain of distance [0, </a:t>
            </a:r>
            <a:r>
              <a:rPr lang="en-US" i="1" dirty="0" err="1" smtClean="0"/>
              <a:t>L</a:t>
            </a:r>
            <a:r>
              <a:rPr lang="en-US" i="1" baseline="-25000" dirty="0" err="1" smtClean="0"/>
              <a:t>max</a:t>
            </a:r>
            <a:r>
              <a:rPr lang="en-US" dirty="0" smtClean="0"/>
              <a:t>]</a:t>
            </a:r>
          </a:p>
          <a:p>
            <a:pPr lvl="1" eaLnBrk="1" hangingPunct="1"/>
            <a:r>
              <a:rPr lang="en-US" dirty="0" smtClean="0"/>
              <a:t>Buckets are of the same width: [0,p), [p, 2p), …</a:t>
            </a:r>
          </a:p>
          <a:p>
            <a:pPr lvl="1" eaLnBrk="1" hangingPunct="1"/>
            <a:r>
              <a:rPr lang="en-US" dirty="0" smtClean="0"/>
              <a:t>Query has one single parameter: </a:t>
            </a:r>
          </a:p>
          <a:p>
            <a:pPr lvl="2" eaLnBrk="1" hangingPunct="1"/>
            <a:r>
              <a:rPr lang="en-US" dirty="0" smtClean="0"/>
              <a:t>bucket width </a:t>
            </a:r>
            <a:r>
              <a:rPr lang="en-US" i="1" dirty="0" smtClean="0"/>
              <a:t>p</a:t>
            </a:r>
            <a:r>
              <a:rPr lang="en-US" dirty="0" smtClean="0"/>
              <a:t> of the histogram, or</a:t>
            </a:r>
          </a:p>
          <a:p>
            <a:pPr lvl="2" eaLnBrk="1" hangingPunct="1"/>
            <a:r>
              <a:rPr lang="en-US" dirty="0" smtClean="0"/>
              <a:t>Total number of buckets </a:t>
            </a:r>
            <a:r>
              <a:rPr lang="en-US" i="1" dirty="0" smtClean="0"/>
              <a:t>l</a:t>
            </a:r>
            <a:r>
              <a:rPr lang="en-US" dirty="0" smtClean="0"/>
              <a:t> =  </a:t>
            </a:r>
            <a:r>
              <a:rPr lang="en-US" i="1" dirty="0" err="1" smtClean="0"/>
              <a:t>L</a:t>
            </a:r>
            <a:r>
              <a:rPr lang="en-US" i="1" baseline="-25000" dirty="0" err="1" smtClean="0"/>
              <a:t>max</a:t>
            </a:r>
            <a:r>
              <a:rPr lang="en-US" dirty="0" smtClean="0"/>
              <a:t>/p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 rot="10800000">
            <a:off x="6508750" y="762000"/>
            <a:ext cx="26352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Our approach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153400" cy="2133600"/>
          </a:xfrm>
        </p:spPr>
        <p:txBody>
          <a:bodyPr/>
          <a:lstStyle/>
          <a:p>
            <a:r>
              <a:rPr lang="en-US" sz="2800" dirty="0" smtClean="0"/>
              <a:t>Main idea: avoid the calculation of </a:t>
            </a:r>
            <a:r>
              <a:rPr lang="en-US" sz="2800" dirty="0" err="1" smtClean="0"/>
              <a:t>pairwise</a:t>
            </a:r>
            <a:r>
              <a:rPr lang="en-US" sz="2800" dirty="0" smtClean="0"/>
              <a:t> distances</a:t>
            </a:r>
          </a:p>
          <a:p>
            <a:r>
              <a:rPr lang="en-US" sz="2800" dirty="0" smtClean="0"/>
              <a:t>Observation:</a:t>
            </a:r>
          </a:p>
          <a:p>
            <a:pPr lvl="1"/>
            <a:r>
              <a:rPr lang="en-US" sz="2000" dirty="0" smtClean="0"/>
              <a:t>two groups of points can be processed in one shot (constant time) if the range of all inter-group distances falls into a histogram bucket</a:t>
            </a:r>
          </a:p>
          <a:p>
            <a:pPr lvl="1"/>
            <a:r>
              <a:rPr lang="en-US" sz="2000" dirty="0" smtClean="0"/>
              <a:t>We say these two groups are </a:t>
            </a:r>
            <a:r>
              <a:rPr lang="en-US" sz="2000" i="1" dirty="0" smtClean="0"/>
              <a:t>resolved</a:t>
            </a:r>
            <a:r>
              <a:rPr lang="en-US" sz="2000" dirty="0" smtClean="0"/>
              <a:t> into that bucket </a:t>
            </a:r>
          </a:p>
          <a:p>
            <a:pPr lvl="1">
              <a:buNone/>
            </a:pPr>
            <a:endParaRPr lang="en-US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609600" y="43434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76400" y="53340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76400" y="43434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066800" y="48006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09600" y="4343400"/>
            <a:ext cx="1524000" cy="1447800"/>
          </a:xfrm>
          <a:prstGeom prst="straightConnector1">
            <a:avLst/>
          </a:prstGeom>
          <a:ln w="25400" cmpd="thickThin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09600" y="4343400"/>
            <a:ext cx="1524000" cy="457200"/>
          </a:xfrm>
          <a:prstGeom prst="straightConnector1">
            <a:avLst/>
          </a:prstGeom>
          <a:ln w="25400" cmpd="thickThin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066800" y="45720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971800" y="4953000"/>
            <a:ext cx="2362200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124200" y="4495800"/>
            <a:ext cx="91519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4648994" y="4495006"/>
            <a:ext cx="9136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810000" y="4419600"/>
            <a:ext cx="685800" cy="1588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Left Brace 31"/>
          <p:cNvSpPr/>
          <p:nvPr/>
        </p:nvSpPr>
        <p:spPr>
          <a:xfrm rot="16200000">
            <a:off x="4114800" y="4419600"/>
            <a:ext cx="457200" cy="1524000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038600" y="5486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ucket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2362200" y="45720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5486400" y="45720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248400" y="43434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Histogram[</a:t>
            </a:r>
            <a:r>
              <a:rPr lang="en-US" b="1" dirty="0" err="1" smtClean="0"/>
              <a:t>i</a:t>
            </a:r>
            <a:r>
              <a:rPr lang="en-US" b="1" dirty="0" smtClean="0"/>
              <a:t>] += 20*15;</a:t>
            </a:r>
            <a:endParaRPr lang="en-US" b="1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4419600" y="4648200"/>
            <a:ext cx="914400" cy="1588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 rot="10800000">
            <a:off x="6508750" y="762000"/>
            <a:ext cx="26352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DM-SDH Algorithm 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1"/>
          </p:nvPr>
        </p:nvSpPr>
        <p:spPr>
          <a:xfrm>
            <a:off x="533400" y="1447801"/>
            <a:ext cx="8229600" cy="2514599"/>
          </a:xfrm>
        </p:spPr>
        <p:txBody>
          <a:bodyPr/>
          <a:lstStyle/>
          <a:p>
            <a:pPr eaLnBrk="1" hangingPunct="1"/>
            <a:r>
              <a:rPr lang="en-US" sz="2800" dirty="0" smtClean="0"/>
              <a:t>Organize all data into a Quad-tree (2D data) or Oct-tree (3D data). </a:t>
            </a:r>
          </a:p>
          <a:p>
            <a:pPr eaLnBrk="1" hangingPunct="1"/>
            <a:r>
              <a:rPr lang="en-US" sz="2800" dirty="0" smtClean="0"/>
              <a:t>Cache the atoms counts of each tree node</a:t>
            </a:r>
          </a:p>
          <a:p>
            <a:pPr lvl="1" eaLnBrk="1" hangingPunct="1"/>
            <a:r>
              <a:rPr lang="en-US" sz="2400" dirty="0" smtClean="0"/>
              <a:t>Density map: all counts in one tree level</a:t>
            </a:r>
          </a:p>
          <a:p>
            <a:pPr eaLnBrk="1" hangingPunct="1"/>
            <a:r>
              <a:rPr lang="en-US" sz="2800" dirty="0" smtClean="0"/>
              <a:t>The algorithm 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3886200"/>
            <a:ext cx="6019800" cy="2031325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  <a:scene3d>
            <a:camera prst="orthographicFront"/>
            <a:lightRig rig="threePt" dir="t"/>
          </a:scene3d>
          <a:sp3d extrusionH="76200">
            <a:bevelT w="63500"/>
            <a:bevelB/>
            <a:extrusionClr>
              <a:schemeClr val="tx1"/>
            </a:extrusionClr>
          </a:sp3d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tart from one proper density map M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0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every pair of nodes A and B in M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0</a:t>
            </a:r>
          </a:p>
          <a:p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resolve A and B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A and B are not resolvable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THEN FOR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each child node A’ of A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each child node B’ of B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		resolve A’ and B’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 rot="10800000">
            <a:off x="6508750" y="762000"/>
            <a:ext cx="26352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Case Study</a:t>
            </a:r>
          </a:p>
        </p:txBody>
      </p:sp>
      <p:pic>
        <p:nvPicPr>
          <p:cNvPr id="19459" name="Content Placeholder 3" descr="droppedImage-1.tif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46138" y="1600200"/>
            <a:ext cx="7451725" cy="4525963"/>
          </a:xfrm>
        </p:spPr>
      </p:pic>
      <p:sp>
        <p:nvSpPr>
          <p:cNvPr id="4" name="TextBox 3"/>
          <p:cNvSpPr txBox="1"/>
          <p:nvPr/>
        </p:nvSpPr>
        <p:spPr>
          <a:xfrm>
            <a:off x="3429000" y="46482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[0, 2√2]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248400" y="47244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[√10, √34]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5181600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Distance calculations needed for those irresolvable nodes on the leaf level !!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 rot="10800000">
            <a:off x="6508750" y="762000"/>
            <a:ext cx="26352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Is DM-SDH efficient (asymptotically)?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572000" cy="2743200"/>
          </a:xfrm>
        </p:spPr>
        <p:txBody>
          <a:bodyPr/>
          <a:lstStyle/>
          <a:p>
            <a:pPr eaLnBrk="1" hangingPunct="1"/>
            <a:r>
              <a:rPr lang="en-US" dirty="0" smtClean="0"/>
              <a:t>Quantitative analysis of DM-SDH </a:t>
            </a:r>
          </a:p>
          <a:p>
            <a:pPr eaLnBrk="1" hangingPunct="1"/>
            <a:r>
              <a:rPr lang="en-US" dirty="0" smtClean="0"/>
              <a:t>Based on a geometric modeling approach</a:t>
            </a:r>
          </a:p>
          <a:p>
            <a:pPr eaLnBrk="1" hangingPunct="1"/>
            <a:r>
              <a:rPr lang="en-US" dirty="0" smtClean="0"/>
              <a:t>The main result: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4191001"/>
            <a:ext cx="1752600" cy="869644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33400" y="5103674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dirty="0" smtClean="0"/>
              <a:t>Notes: 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α(</a:t>
            </a:r>
            <a:r>
              <a:rPr lang="en-US" i="1" dirty="0" smtClean="0"/>
              <a:t>m</a:t>
            </a:r>
            <a:r>
              <a:rPr lang="en-US" dirty="0" smtClean="0"/>
              <a:t>) is the percentage of pairs of nodes that are NOT resolvable on level </a:t>
            </a:r>
            <a:r>
              <a:rPr lang="en-US" i="1" dirty="0" smtClean="0"/>
              <a:t>m</a:t>
            </a:r>
            <a:r>
              <a:rPr lang="en-US" dirty="0" smtClean="0"/>
              <a:t> of the quad(</a:t>
            </a:r>
            <a:r>
              <a:rPr lang="en-US" dirty="0" err="1" smtClean="0"/>
              <a:t>oct</a:t>
            </a:r>
            <a:r>
              <a:rPr lang="en-US" dirty="0" smtClean="0"/>
              <a:t>)tree.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We managed to derive a closed-form for α(</a:t>
            </a:r>
            <a:r>
              <a:rPr lang="en-US" i="1" dirty="0" smtClean="0"/>
              <a:t>m</a:t>
            </a:r>
            <a:r>
              <a:rPr lang="en-US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α(</a:t>
            </a:r>
            <a:r>
              <a:rPr lang="en-US" i="1" dirty="0" smtClean="0"/>
              <a:t>m</a:t>
            </a:r>
            <a:r>
              <a:rPr lang="en-US" dirty="0" smtClean="0"/>
              <a:t>) decreases </a:t>
            </a:r>
            <a:r>
              <a:rPr lang="en-US" i="1" dirty="0" smtClean="0"/>
              <a:t>exponentially</a:t>
            </a:r>
            <a:r>
              <a:rPr lang="en-US" dirty="0" smtClean="0"/>
              <a:t> with more density maps visited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447800"/>
            <a:ext cx="3745361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1010</Words>
  <Application>Microsoft Office PowerPoint</Application>
  <PresentationFormat>On-screen Show (4:3)</PresentationFormat>
  <Paragraphs>137</Paragraphs>
  <Slides>20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Equation</vt:lpstr>
      <vt:lpstr>Computing Distance Histograms Efficiently in Scientific Databases</vt:lpstr>
      <vt:lpstr>Particle simulations</vt:lpstr>
      <vt:lpstr>Particle Simulation in </vt:lpstr>
      <vt:lpstr>Querying MS data</vt:lpstr>
      <vt:lpstr>Problem Statement</vt:lpstr>
      <vt:lpstr>Our approach</vt:lpstr>
      <vt:lpstr>The DM-SDH Algorithm </vt:lpstr>
      <vt:lpstr>A Case Study</vt:lpstr>
      <vt:lpstr>Is DM-SDH efficient (asymptotically)?</vt:lpstr>
      <vt:lpstr>Easily, we have</vt:lpstr>
      <vt:lpstr>Therefore,</vt:lpstr>
      <vt:lpstr>Experimental verification (2D data)</vt:lpstr>
      <vt:lpstr>Experimental verification (3D data)</vt:lpstr>
      <vt:lpstr>Faster algorithms</vt:lpstr>
      <vt:lpstr>What our geometric model says …</vt:lpstr>
      <vt:lpstr>How much time is needed?</vt:lpstr>
      <vt:lpstr>Irresolvable nodes</vt:lpstr>
      <vt:lpstr>Experiments on approximate algorithms</vt:lpstr>
      <vt:lpstr>What’s next?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Yicheng Tu</dc:creator>
  <cp:lastModifiedBy>Yicheng Tu</cp:lastModifiedBy>
  <cp:revision>56</cp:revision>
  <dcterms:created xsi:type="dcterms:W3CDTF">2009-03-14T01:26:18Z</dcterms:created>
  <dcterms:modified xsi:type="dcterms:W3CDTF">2009-03-14T01:43:05Z</dcterms:modified>
</cp:coreProperties>
</file>